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6"/>
  </p:notesMasterIdLst>
  <p:sldIdLst>
    <p:sldId id="289" r:id="rId2"/>
    <p:sldId id="291" r:id="rId3"/>
    <p:sldId id="292" r:id="rId4"/>
    <p:sldId id="293" r:id="rId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542412-C5EB-42E6-8F0B-1CFD69CCC6F9}">
          <p14:sldIdLst>
            <p14:sldId id="289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55555"/>
    <a:srgbClr val="164F85"/>
    <a:srgbClr val="F5FBF6"/>
    <a:srgbClr val="164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7" autoAdjust="0"/>
    <p:restoredTop sz="86494" autoAdjust="0"/>
  </p:normalViewPr>
  <p:slideViewPr>
    <p:cSldViewPr>
      <p:cViewPr varScale="1">
        <p:scale>
          <a:sx n="48" d="100"/>
          <a:sy n="48" d="100"/>
        </p:scale>
        <p:origin x="1190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B9E7-D156-432E-A315-43C1E7BC2AFB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D995B-FA15-4BE8-8D55-53B6048E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D995B-FA15-4BE8-8D55-53B6048ED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fcsn.org/workshop-registration-for-the-latino-community/" TargetMode="External"/><Relationship Id="rId5" Type="http://schemas.openxmlformats.org/officeDocument/2006/relationships/hyperlink" Target="https://fcsn.org/workshop-registration-for-the-haitian-community-2/" TargetMode="External"/><Relationship Id="rId4" Type="http://schemas.openxmlformats.org/officeDocument/2006/relationships/hyperlink" Target="https://fcsn.org/workshop-registration-for-the-chinese-community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mailto:susan@fcsn.org" TargetMode="External"/><Relationship Id="rId4" Type="http://schemas.openxmlformats.org/officeDocument/2006/relationships/hyperlink" Target="https://fcsn.org/workshop-registration-for-the-chinese-community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mailto:sjaboin@fcsn.org" TargetMode="External"/><Relationship Id="rId4" Type="http://schemas.openxmlformats.org/officeDocument/2006/relationships/hyperlink" Target="https://fcsn.org/workshop-registration-for-the-haitian-community-2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mailto:rdelacruz@fcsn.org" TargetMode="External"/><Relationship Id="rId4" Type="http://schemas.openxmlformats.org/officeDocument/2006/relationships/hyperlink" Target="https://fcsn.org/workshop-registration-for-the-latino-community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4205-5D7D-C0C6-9BAB-69BA5781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20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SN Full White Right Image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FDB43-89AF-5911-7916-53A4C314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grpSp>
          <p:nvGrpSpPr>
            <p:cNvPr id="18" name="object 8">
              <a:extLst>
                <a:ext uri="{FF2B5EF4-FFF2-40B4-BE49-F238E27FC236}">
                  <a16:creationId xmlns:a16="http://schemas.microsoft.com/office/drawing/2014/main" id="{E2894F79-D69A-4B32-9CD9-1A54B1072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8877300"/>
              <a:ext cx="18288000" cy="1409700"/>
              <a:chOff x="0" y="8877300"/>
              <a:chExt cx="18288000" cy="1409700"/>
            </a:xfrm>
          </p:grpSpPr>
          <p:pic>
            <p:nvPicPr>
              <p:cNvPr id="20" name="object 9" descr="five colorful hearts - fcsn logo">
                <a:extLst>
                  <a:ext uri="{FF2B5EF4-FFF2-40B4-BE49-F238E27FC236}">
                    <a16:creationId xmlns:a16="http://schemas.microsoft.com/office/drawing/2014/main" id="{7834E8B1-D49B-2837-2E7B-D8A3D2695D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4949" y="8877300"/>
                <a:ext cx="1028699" cy="1028699"/>
              </a:xfrm>
              <a:prstGeom prst="rect">
                <a:avLst/>
              </a:prstGeom>
            </p:spPr>
          </p:pic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id="{3658630F-8E26-ED6C-517A-EB1435370012}"/>
                  </a:ext>
                </a:extLst>
              </p:cNvPr>
              <p:cNvSpPr/>
              <p:nvPr/>
            </p:nvSpPr>
            <p:spPr>
              <a:xfrm>
                <a:off x="0" y="9906000"/>
                <a:ext cx="1828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381000">
                    <a:moveTo>
                      <a:pt x="0" y="380999"/>
                    </a:move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380999"/>
                    </a:lnTo>
                    <a:lnTo>
                      <a:pt x="0" y="380999"/>
                    </a:lnTo>
                    <a:close/>
                  </a:path>
                </a:pathLst>
              </a:custGeom>
              <a:solidFill>
                <a:srgbClr val="164F8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22" name="object 11">
                <a:extLst>
                  <a:ext uri="{FF2B5EF4-FFF2-40B4-BE49-F238E27FC236}">
                    <a16:creationId xmlns:a16="http://schemas.microsoft.com/office/drawing/2014/main" id="{B9F54AA8-458A-7447-2E20-31FC7C75FBDD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70487" y="10019104"/>
                <a:ext cx="161924" cy="168126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DD98F4BF-7024-14C0-84DF-358477265A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6277" y="9999425"/>
              <a:ext cx="3900170" cy="18402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NEEDS,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202</a:t>
              </a:r>
              <a:r>
                <a:rPr lang="en-US"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</a:t>
              </a: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88B3F9-2AB3-6DFD-8C47-15BC5B070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25400"/>
            <a:ext cx="9144000" cy="988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6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CSN Full White Left Image - Flyer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grpSp>
        <p:nvGrpSpPr>
          <p:cNvPr id="18" name="object 8">
            <a:extLst>
              <a:ext uri="{FF2B5EF4-FFF2-40B4-BE49-F238E27FC236}">
                <a16:creationId xmlns:a16="http://schemas.microsoft.com/office/drawing/2014/main" id="{E2894F79-D69A-4B32-9CD9-1A54B107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pic>
          <p:nvPicPr>
            <p:cNvPr id="20" name="object 9" descr="five colorful hearts - fcsn logo">
              <a:extLst>
                <a:ext uri="{FF2B5EF4-FFF2-40B4-BE49-F238E27FC236}">
                  <a16:creationId xmlns:a16="http://schemas.microsoft.com/office/drawing/2014/main" id="{7834E8B1-D49B-2837-2E7B-D8A3D2695D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4949" y="8877300"/>
              <a:ext cx="1028699" cy="1028699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3658630F-8E26-ED6C-517A-EB1435370012}"/>
                </a:ext>
              </a:extLst>
            </p:cNvPr>
            <p:cNvSpPr/>
            <p:nvPr/>
          </p:nvSpPr>
          <p:spPr>
            <a:xfrm>
              <a:off x="0" y="9906000"/>
              <a:ext cx="18288000" cy="381000"/>
            </a:xfrm>
            <a:custGeom>
              <a:avLst/>
              <a:gdLst/>
              <a:ahLst/>
              <a:cxnLst/>
              <a:rect l="l" t="t" r="r" b="b"/>
              <a:pathLst>
                <a:path w="18288000" h="381000">
                  <a:moveTo>
                    <a:pt x="0" y="380999"/>
                  </a:moveTo>
                  <a:lnTo>
                    <a:pt x="0" y="0"/>
                  </a:lnTo>
                  <a:lnTo>
                    <a:pt x="18287998" y="0"/>
                  </a:lnTo>
                  <a:lnTo>
                    <a:pt x="18287998" y="380999"/>
                  </a:lnTo>
                  <a:lnTo>
                    <a:pt x="0" y="380999"/>
                  </a:lnTo>
                  <a:close/>
                </a:path>
              </a:pathLst>
            </a:custGeom>
            <a:solidFill>
              <a:srgbClr val="164F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55E64-3EFA-0872-B158-DD5FFC0844F9}"/>
              </a:ext>
            </a:extLst>
          </p:cNvPr>
          <p:cNvGrpSpPr/>
          <p:nvPr userDrawn="1"/>
        </p:nvGrpSpPr>
        <p:grpSpPr>
          <a:xfrm>
            <a:off x="7278677" y="9991476"/>
            <a:ext cx="4201851" cy="366125"/>
            <a:chOff x="7278677" y="9991476"/>
            <a:chExt cx="4201851" cy="366125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7827F8AD-4424-7776-B2CF-679DB26EDD6C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677" y="10007374"/>
              <a:ext cx="161924" cy="168126"/>
            </a:xfrm>
            <a:prstGeom prst="rect">
              <a:avLst/>
            </a:prstGeom>
          </p:spPr>
        </p:pic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1C4AEEDB-2B03-1A88-5DF6-F7BD8E74F2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80358" y="9991476"/>
              <a:ext cx="3900170" cy="36612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</a:t>
              </a:r>
              <a:r>
                <a:rPr lang="en-US"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, 2022</a:t>
              </a:r>
            </a:p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A2C0C1-B561-902D-D994-4FF6D699D12D}"/>
              </a:ext>
            </a:extLst>
          </p:cNvPr>
          <p:cNvSpPr txBox="1"/>
          <p:nvPr userDrawn="1"/>
        </p:nvSpPr>
        <p:spPr>
          <a:xfrm>
            <a:off x="10096698" y="2405271"/>
            <a:ext cx="7661710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This series is an introduction into special education laws and procedures, the Individualized Education Program (IEP) document and the planning involved when a student turns 18. </a:t>
            </a: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  <a:cs typeface="Dreaming Outloud Pro" panose="03050502040302030504" pitchFamily="66" charset="0"/>
              </a:rPr>
              <a:t>Workshops will be virtual.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Register: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Chinese: </a:t>
            </a:r>
            <a:r>
              <a:rPr lang="en-US" sz="20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https://fcsn.org/workshop-registration-for-the-chinese-community/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Haitian Creole: </a:t>
            </a:r>
            <a:r>
              <a:rPr lang="en-US" sz="20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https://fcsn.org/workshop-registration-for-the-haitian-community-2/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5555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Spanish: </a:t>
            </a:r>
            <a:r>
              <a:rPr lang="en-US" sz="20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https://fcsn.org/workshop-registration-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for-the-</a:t>
            </a:r>
            <a:r>
              <a:rPr lang="en-US" sz="2000" u="sng" dirty="0" err="1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latino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-community/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F4E7-B29E-A52C-6301-F13300F57875}"/>
              </a:ext>
            </a:extLst>
          </p:cNvPr>
          <p:cNvSpPr txBox="1"/>
          <p:nvPr userDrawn="1"/>
        </p:nvSpPr>
        <p:spPr>
          <a:xfrm>
            <a:off x="0" y="796132"/>
            <a:ext cx="18287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64F85"/>
                </a:solidFill>
                <a:latin typeface="Arial Narrow" panose="020B0606020202030204" pitchFamily="34" charset="0"/>
              </a:rPr>
              <a:t>Basic Rights Series</a:t>
            </a:r>
          </a:p>
          <a:p>
            <a:pPr algn="ctr"/>
            <a:r>
              <a:rPr lang="en-US" sz="2800" b="1" dirty="0">
                <a:solidFill>
                  <a:srgbClr val="164F85"/>
                </a:solidFill>
                <a:latin typeface="Arial Narrow" panose="020B0606020202030204" pitchFamily="34" charset="0"/>
              </a:rPr>
              <a:t>Presented in Chinese, Haitian Creole and Spanish</a:t>
            </a:r>
          </a:p>
        </p:txBody>
      </p:sp>
      <p:pic>
        <p:nvPicPr>
          <p:cNvPr id="2" name="Picture 1" descr="Group of smiling children at school">
            <a:extLst>
              <a:ext uri="{FF2B5EF4-FFF2-40B4-BE49-F238E27FC236}">
                <a16:creationId xmlns:a16="http://schemas.microsoft.com/office/drawing/2014/main" id="{32E2CA6B-6761-1F1D-0416-EFB17C3C6E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226"/>
            <a:ext cx="9575766" cy="71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CSN Full White Left Image - Flyer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grpSp>
        <p:nvGrpSpPr>
          <p:cNvPr id="18" name="object 8">
            <a:extLst>
              <a:ext uri="{FF2B5EF4-FFF2-40B4-BE49-F238E27FC236}">
                <a16:creationId xmlns:a16="http://schemas.microsoft.com/office/drawing/2014/main" id="{E2894F79-D69A-4B32-9CD9-1A54B107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pic>
          <p:nvPicPr>
            <p:cNvPr id="20" name="object 9" descr="five colorful hearts - fcsn logo">
              <a:extLst>
                <a:ext uri="{FF2B5EF4-FFF2-40B4-BE49-F238E27FC236}">
                  <a16:creationId xmlns:a16="http://schemas.microsoft.com/office/drawing/2014/main" id="{7834E8B1-D49B-2837-2E7B-D8A3D2695D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4949" y="8877300"/>
              <a:ext cx="1028699" cy="1028699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3658630F-8E26-ED6C-517A-EB1435370012}"/>
                </a:ext>
              </a:extLst>
            </p:cNvPr>
            <p:cNvSpPr/>
            <p:nvPr/>
          </p:nvSpPr>
          <p:spPr>
            <a:xfrm>
              <a:off x="0" y="9906000"/>
              <a:ext cx="18288000" cy="381000"/>
            </a:xfrm>
            <a:custGeom>
              <a:avLst/>
              <a:gdLst/>
              <a:ahLst/>
              <a:cxnLst/>
              <a:rect l="l" t="t" r="r" b="b"/>
              <a:pathLst>
                <a:path w="18288000" h="381000">
                  <a:moveTo>
                    <a:pt x="0" y="380999"/>
                  </a:moveTo>
                  <a:lnTo>
                    <a:pt x="0" y="0"/>
                  </a:lnTo>
                  <a:lnTo>
                    <a:pt x="18287998" y="0"/>
                  </a:lnTo>
                  <a:lnTo>
                    <a:pt x="18287998" y="380999"/>
                  </a:lnTo>
                  <a:lnTo>
                    <a:pt x="0" y="380999"/>
                  </a:lnTo>
                  <a:close/>
                </a:path>
              </a:pathLst>
            </a:custGeom>
            <a:solidFill>
              <a:srgbClr val="164F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55E64-3EFA-0872-B158-DD5FFC0844F9}"/>
              </a:ext>
            </a:extLst>
          </p:cNvPr>
          <p:cNvGrpSpPr/>
          <p:nvPr userDrawn="1"/>
        </p:nvGrpSpPr>
        <p:grpSpPr>
          <a:xfrm>
            <a:off x="7278677" y="9991476"/>
            <a:ext cx="4201851" cy="366125"/>
            <a:chOff x="7278677" y="9991476"/>
            <a:chExt cx="4201851" cy="366125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7827F8AD-4424-7776-B2CF-679DB26EDD6C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677" y="10007374"/>
              <a:ext cx="161924" cy="168126"/>
            </a:xfrm>
            <a:prstGeom prst="rect">
              <a:avLst/>
            </a:prstGeom>
          </p:spPr>
        </p:pic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1C4AEEDB-2B03-1A88-5DF6-F7BD8E74F2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80358" y="9991476"/>
              <a:ext cx="3900170" cy="36612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</a:t>
              </a:r>
              <a:r>
                <a:rPr lang="en-US"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, 2022</a:t>
              </a:r>
            </a:p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A2C0C1-B561-902D-D994-4FF6D699D12D}"/>
              </a:ext>
            </a:extLst>
          </p:cNvPr>
          <p:cNvSpPr txBox="1"/>
          <p:nvPr userDrawn="1"/>
        </p:nvSpPr>
        <p:spPr>
          <a:xfrm>
            <a:off x="10111938" y="2396251"/>
            <a:ext cx="766171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555555"/>
                </a:solidFill>
                <a:latin typeface="Verdana" panose="020B0604030504040204" pitchFamily="34" charset="0"/>
              </a:rPr>
              <a:t>本系列介紹了特殊教育法律和程序，個性化教育計劃（ </a:t>
            </a:r>
            <a:r>
              <a:rPr lang="en-US" altLang="zh-TW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IEP </a:t>
            </a:r>
            <a:r>
              <a:rPr lang="zh-TW" altLang="en-US" sz="2800" dirty="0">
                <a:solidFill>
                  <a:srgbClr val="555555"/>
                </a:solidFill>
                <a:latin typeface="Verdana" panose="020B0604030504040204" pitchFamily="34" charset="0"/>
              </a:rPr>
              <a:t>）文件以及學生年滿</a:t>
            </a:r>
            <a:r>
              <a:rPr lang="en-US" altLang="zh-TW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  <a:r>
              <a:rPr lang="zh-TW" altLang="en-US" sz="2800" dirty="0">
                <a:solidFill>
                  <a:srgbClr val="555555"/>
                </a:solidFill>
                <a:latin typeface="Verdana" panose="020B0604030504040204" pitchFamily="34" charset="0"/>
              </a:rPr>
              <a:t>岁時所涉及嘅計劃。 </a:t>
            </a:r>
            <a:endParaRPr lang="en-US" altLang="zh-TW" sz="2800" dirty="0">
              <a:solidFill>
                <a:srgbClr val="555555"/>
              </a:solidFill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solidFill>
                  <a:srgbClr val="555555"/>
                </a:solidFill>
                <a:latin typeface="Verdana" panose="020B0604030504040204" pitchFamily="34" charset="0"/>
              </a:rPr>
              <a:t>
研討會將係虛擬嘅</a:t>
            </a: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  <a:cs typeface="Dreaming Outloud Pro" panose="03050502040302030504" pitchFamily="66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ja-JP" altLang="en-US" sz="2800" b="1" dirty="0">
                <a:solidFill>
                  <a:srgbClr val="555555"/>
                </a:solidFill>
                <a:latin typeface="Verdana" panose="020B0604030504040204" pitchFamily="34" charset="0"/>
              </a:rPr>
              <a:t>註冊</a:t>
            </a:r>
            <a:r>
              <a:rPr lang="ja-JP" altLang="en-US" sz="2400" b="1" dirty="0">
                <a:latin typeface="Verdana" panose="020B0604030504040204" pitchFamily="34" charset="0"/>
              </a:rPr>
              <a:t>
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https://fcsn.org/workshop-registration-for-the-chinese-community/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zh-TW" altLang="en-US" sz="2000" dirty="0">
                <a:solidFill>
                  <a:srgbClr val="414141"/>
                </a:solidFill>
                <a:latin typeface="Verdana" panose="020B0604030504040204" pitchFamily="34" charset="0"/>
              </a:rPr>
              <a:t>在</a:t>
            </a:r>
            <a:r>
              <a:rPr lang="en-US" altLang="zh-TW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FCSN</a:t>
            </a:r>
            <a:r>
              <a:rPr lang="zh-TW" altLang="en-US" sz="2000" dirty="0">
                <a:solidFill>
                  <a:srgbClr val="414141"/>
                </a:solidFill>
                <a:latin typeface="Verdana" panose="020B0604030504040204" pitchFamily="34" charset="0"/>
              </a:rPr>
              <a:t>，我哋努力：
告知家屬他們的合法權利，
教育家庭有關系統和策略的知識，以及
使家庭成為孩子最好的倡導者。</a:t>
            </a:r>
            <a:endParaRPr lang="en-US" altLang="zh-TW" sz="20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zh-TW" altLang="en-US" sz="2000" dirty="0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有關中文服務同支持嘅更多信息，</a:t>
            </a:r>
            <a:endParaRPr lang="en-US" altLang="zh-TW" sz="20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zh-TW" altLang="en-US" sz="2000" dirty="0">
                <a:solidFill>
                  <a:srgbClr val="555555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請聯繫 </a:t>
            </a:r>
            <a:r>
              <a:rPr lang="en-US" altLang="zh-TW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Susan Ou </a:t>
            </a:r>
          </a:p>
          <a:p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susan@fcsn.org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F4E7-B29E-A52C-6301-F13300F57875}"/>
              </a:ext>
            </a:extLst>
          </p:cNvPr>
          <p:cNvSpPr txBox="1"/>
          <p:nvPr userDrawn="1"/>
        </p:nvSpPr>
        <p:spPr>
          <a:xfrm>
            <a:off x="0" y="796132"/>
            <a:ext cx="1828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srgbClr val="164F8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基本權利系列工作坊</a:t>
            </a:r>
            <a:endParaRPr lang="en-US" sz="4800" b="1" kern="1200" dirty="0">
              <a:solidFill>
                <a:srgbClr val="164F8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A36407-5612-5C40-2952-5EFD7E6E2C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2301720"/>
            <a:ext cx="9707424" cy="71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0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CSN Full White Left Image - Flyer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grpSp>
        <p:nvGrpSpPr>
          <p:cNvPr id="18" name="object 8">
            <a:extLst>
              <a:ext uri="{FF2B5EF4-FFF2-40B4-BE49-F238E27FC236}">
                <a16:creationId xmlns:a16="http://schemas.microsoft.com/office/drawing/2014/main" id="{E2894F79-D69A-4B32-9CD9-1A54B107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pic>
          <p:nvPicPr>
            <p:cNvPr id="20" name="object 9" descr="five colorful hearts - fcsn logo">
              <a:extLst>
                <a:ext uri="{FF2B5EF4-FFF2-40B4-BE49-F238E27FC236}">
                  <a16:creationId xmlns:a16="http://schemas.microsoft.com/office/drawing/2014/main" id="{7834E8B1-D49B-2837-2E7B-D8A3D2695D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4949" y="8877300"/>
              <a:ext cx="1028699" cy="1028699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3658630F-8E26-ED6C-517A-EB1435370012}"/>
                </a:ext>
              </a:extLst>
            </p:cNvPr>
            <p:cNvSpPr/>
            <p:nvPr/>
          </p:nvSpPr>
          <p:spPr>
            <a:xfrm>
              <a:off x="0" y="9906000"/>
              <a:ext cx="18288000" cy="381000"/>
            </a:xfrm>
            <a:custGeom>
              <a:avLst/>
              <a:gdLst/>
              <a:ahLst/>
              <a:cxnLst/>
              <a:rect l="l" t="t" r="r" b="b"/>
              <a:pathLst>
                <a:path w="18288000" h="381000">
                  <a:moveTo>
                    <a:pt x="0" y="380999"/>
                  </a:moveTo>
                  <a:lnTo>
                    <a:pt x="0" y="0"/>
                  </a:lnTo>
                  <a:lnTo>
                    <a:pt x="18287998" y="0"/>
                  </a:lnTo>
                  <a:lnTo>
                    <a:pt x="18287998" y="380999"/>
                  </a:lnTo>
                  <a:lnTo>
                    <a:pt x="0" y="380999"/>
                  </a:lnTo>
                  <a:close/>
                </a:path>
              </a:pathLst>
            </a:custGeom>
            <a:solidFill>
              <a:srgbClr val="164F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55E64-3EFA-0872-B158-DD5FFC0844F9}"/>
              </a:ext>
            </a:extLst>
          </p:cNvPr>
          <p:cNvGrpSpPr/>
          <p:nvPr userDrawn="1"/>
        </p:nvGrpSpPr>
        <p:grpSpPr>
          <a:xfrm>
            <a:off x="7278677" y="9991476"/>
            <a:ext cx="4201851" cy="366125"/>
            <a:chOff x="7278677" y="9991476"/>
            <a:chExt cx="4201851" cy="366125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7827F8AD-4424-7776-B2CF-679DB26EDD6C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677" y="10007374"/>
              <a:ext cx="161924" cy="168126"/>
            </a:xfrm>
            <a:prstGeom prst="rect">
              <a:avLst/>
            </a:prstGeom>
          </p:spPr>
        </p:pic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1C4AEEDB-2B03-1A88-5DF6-F7BD8E74F2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80358" y="9991476"/>
              <a:ext cx="3900170" cy="36612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</a:t>
              </a:r>
              <a:r>
                <a:rPr lang="en-US"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, 2022</a:t>
              </a:r>
            </a:p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A2C0C1-B561-902D-D994-4FF6D699D12D}"/>
              </a:ext>
            </a:extLst>
          </p:cNvPr>
          <p:cNvSpPr txBox="1"/>
          <p:nvPr userDrawn="1"/>
        </p:nvSpPr>
        <p:spPr>
          <a:xfrm>
            <a:off x="10073838" y="2019300"/>
            <a:ext cx="766171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Seri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se yon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entwodiksyon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nan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lwa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pwosedi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edikasyon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espesyal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dokiman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Edikasyon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Endividyèl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(IEP)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planifikasyon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ki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enplike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lè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yon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elèv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vire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18.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Atelye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pral</a:t>
            </a:r>
            <a:r>
              <a:rPr lang="en-U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vityèl</a:t>
            </a: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  <a:cs typeface="Dreaming Outloud Pro" panose="03050502040302030504" pitchFamily="66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Enskri</a:t>
            </a:r>
            <a:r>
              <a:rPr lang="en-US" sz="28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https://fcsn.org/workshop-registration-for-the-haitian-community-2/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Nan FCSN a,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fè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efò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
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Enfòme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fanmi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dwa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legal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edike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fanmi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sou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sistèm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estrateji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bay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fanmi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pi bon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defansè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pitit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</a:t>
            </a:r>
            <a:r>
              <a:rPr lang="en-U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 b="0" i="0" dirty="0">
              <a:solidFill>
                <a:srgbClr val="41414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plis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enfòmasyon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sou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sèvis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sipò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ki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disponib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nan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kreyòl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ayisyen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tanpri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kontakte</a:t>
            </a:r>
            <a:r>
              <a:rPr lang="en-U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Shey Jaboin nan 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sjaboin@fcsn.org</a:t>
            </a:r>
            <a:endParaRPr lang="en-US" sz="2000" dirty="0">
              <a:solidFill>
                <a:srgbClr val="00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F4E7-B29E-A52C-6301-F13300F57875}"/>
              </a:ext>
            </a:extLst>
          </p:cNvPr>
          <p:cNvSpPr txBox="1"/>
          <p:nvPr userDrawn="1"/>
        </p:nvSpPr>
        <p:spPr>
          <a:xfrm>
            <a:off x="0" y="796132"/>
            <a:ext cx="1828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+mj-cs"/>
              </a:rPr>
              <a:t>Seri </a:t>
            </a:r>
            <a:r>
              <a:rPr lang="en-US" sz="4800" b="1" dirty="0" err="1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+mj-cs"/>
              </a:rPr>
              <a:t>Atelye</a:t>
            </a:r>
            <a:r>
              <a:rPr lang="en-US" sz="4800" b="1" dirty="0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+mj-cs"/>
              </a:rPr>
              <a:t>Dwa</a:t>
            </a:r>
            <a:r>
              <a:rPr lang="en-US" sz="4800" b="1" dirty="0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+mj-cs"/>
              </a:rPr>
              <a:t>Debaz</a:t>
            </a:r>
            <a:endParaRPr lang="en-US" sz="4800" b="1" kern="1200" dirty="0">
              <a:solidFill>
                <a:srgbClr val="164F85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A0A0E7-21E7-C2AB-5E5C-B5A20100A2C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2202471"/>
            <a:ext cx="9597586" cy="71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CSN Full White Left Image - Flyer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grpSp>
        <p:nvGrpSpPr>
          <p:cNvPr id="18" name="object 8">
            <a:extLst>
              <a:ext uri="{FF2B5EF4-FFF2-40B4-BE49-F238E27FC236}">
                <a16:creationId xmlns:a16="http://schemas.microsoft.com/office/drawing/2014/main" id="{E2894F79-D69A-4B32-9CD9-1A54B1072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pic>
          <p:nvPicPr>
            <p:cNvPr id="20" name="object 9" descr="five colorful hearts - fcsn logo">
              <a:extLst>
                <a:ext uri="{FF2B5EF4-FFF2-40B4-BE49-F238E27FC236}">
                  <a16:creationId xmlns:a16="http://schemas.microsoft.com/office/drawing/2014/main" id="{7834E8B1-D49B-2837-2E7B-D8A3D2695D5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44949" y="8877300"/>
              <a:ext cx="1028699" cy="1028699"/>
            </a:xfrm>
            <a:prstGeom prst="rect">
              <a:avLst/>
            </a:prstGeom>
          </p:spPr>
        </p:pic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3658630F-8E26-ED6C-517A-EB1435370012}"/>
                </a:ext>
              </a:extLst>
            </p:cNvPr>
            <p:cNvSpPr/>
            <p:nvPr/>
          </p:nvSpPr>
          <p:spPr>
            <a:xfrm>
              <a:off x="0" y="9906000"/>
              <a:ext cx="18288000" cy="381000"/>
            </a:xfrm>
            <a:custGeom>
              <a:avLst/>
              <a:gdLst/>
              <a:ahLst/>
              <a:cxnLst/>
              <a:rect l="l" t="t" r="r" b="b"/>
              <a:pathLst>
                <a:path w="18288000" h="381000">
                  <a:moveTo>
                    <a:pt x="0" y="380999"/>
                  </a:moveTo>
                  <a:lnTo>
                    <a:pt x="0" y="0"/>
                  </a:lnTo>
                  <a:lnTo>
                    <a:pt x="18287998" y="0"/>
                  </a:lnTo>
                  <a:lnTo>
                    <a:pt x="18287998" y="380999"/>
                  </a:lnTo>
                  <a:lnTo>
                    <a:pt x="0" y="380999"/>
                  </a:lnTo>
                  <a:close/>
                </a:path>
              </a:pathLst>
            </a:custGeom>
            <a:solidFill>
              <a:srgbClr val="164F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55E64-3EFA-0872-B158-DD5FFC0844F9}"/>
              </a:ext>
            </a:extLst>
          </p:cNvPr>
          <p:cNvGrpSpPr/>
          <p:nvPr userDrawn="1"/>
        </p:nvGrpSpPr>
        <p:grpSpPr>
          <a:xfrm>
            <a:off x="7278677" y="9991476"/>
            <a:ext cx="4201851" cy="366125"/>
            <a:chOff x="7278677" y="9991476"/>
            <a:chExt cx="4201851" cy="366125"/>
          </a:xfrm>
        </p:grpSpPr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7827F8AD-4424-7776-B2CF-679DB26EDD6C}"/>
                </a:ext>
              </a:extLst>
            </p:cNvPr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8677" y="10007374"/>
              <a:ext cx="161924" cy="168126"/>
            </a:xfrm>
            <a:prstGeom prst="rect">
              <a:avLst/>
            </a:prstGeom>
          </p:spPr>
        </p:pic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1C4AEEDB-2B03-1A88-5DF6-F7BD8E74F2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580358" y="9991476"/>
              <a:ext cx="3900170" cy="36612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</a:t>
              </a:r>
              <a:r>
                <a:rPr lang="en-US"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, 2022</a:t>
              </a:r>
            </a:p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A2C0C1-B561-902D-D994-4FF6D699D12D}"/>
              </a:ext>
            </a:extLst>
          </p:cNvPr>
          <p:cNvSpPr txBox="1"/>
          <p:nvPr userDrawn="1"/>
        </p:nvSpPr>
        <p:spPr>
          <a:xfrm>
            <a:off x="10081458" y="1385171"/>
            <a:ext cx="766171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 serie es una introducción a las leyes y procedimientos de educación especial, el documento del Programa de Educación Individualizada (IEP) y la planificación involucrada cuando un estudiante cumple 18 años. </a:t>
            </a:r>
          </a:p>
          <a:p>
            <a:pPr>
              <a:spcAft>
                <a:spcPts val="600"/>
              </a:spcAft>
            </a:pPr>
            <a:r>
              <a:rPr lang="es-ES" sz="28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Los talleres serán virtuales</a:t>
            </a: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  <a:cs typeface="Dreaming Outloud Pro" panose="03050502040302030504" pitchFamily="66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</a:t>
            </a:r>
            <a:r>
              <a:rPr lang="en-US" sz="2800" b="1" dirty="0" err="1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registrarse</a:t>
            </a:r>
            <a:r>
              <a:rPr lang="en-US" sz="28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https://fcsn.org/workshop-registration-for-the-latino-community/ </a:t>
            </a:r>
            <a:r>
              <a:rPr lang="en-US" sz="200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es-ES" sz="2000" dirty="0">
                <a:solidFill>
                  <a:srgbClr val="4141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la FCSN, nos esforzamos por:
informar a las familias de sus derechos legales, educar a las familias sobre sistemas y estrategias, y empoderar a las familias para que sean el mejor defensor de sus hijos.</a:t>
            </a:r>
            <a:endParaRPr lang="en-US" sz="20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0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obtener más información sobre los servicios y el soporte disponibles en español, comuníquese con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Ruth DeLa Cruz en </a:t>
            </a:r>
            <a:r>
              <a:rPr lang="en-US" sz="2000" u="sng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rdelacruz@fcsn.org</a:t>
            </a:r>
            <a:endParaRPr lang="en-US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F4E7-B29E-A52C-6301-F13300F57875}"/>
              </a:ext>
            </a:extLst>
          </p:cNvPr>
          <p:cNvSpPr txBox="1"/>
          <p:nvPr userDrawn="1"/>
        </p:nvSpPr>
        <p:spPr>
          <a:xfrm>
            <a:off x="1" y="442674"/>
            <a:ext cx="1828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s-ES" sz="4800" b="1" dirty="0">
                <a:solidFill>
                  <a:srgbClr val="164F85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Serie de talleres sobre derechos básicos</a:t>
            </a:r>
            <a:endParaRPr lang="en-US" sz="4800" b="1" kern="1200" dirty="0">
              <a:solidFill>
                <a:srgbClr val="164F85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53A8DB-C028-4C51-3915-C863BD21AFA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462550"/>
            <a:ext cx="9574726" cy="81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4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CSN Full White Left Image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FDB43-89AF-5911-7916-53A4C314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grpSp>
          <p:nvGrpSpPr>
            <p:cNvPr id="18" name="object 8">
              <a:extLst>
                <a:ext uri="{FF2B5EF4-FFF2-40B4-BE49-F238E27FC236}">
                  <a16:creationId xmlns:a16="http://schemas.microsoft.com/office/drawing/2014/main" id="{E2894F79-D69A-4B32-9CD9-1A54B1072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8877300"/>
              <a:ext cx="18288000" cy="1409700"/>
              <a:chOff x="0" y="8877300"/>
              <a:chExt cx="18288000" cy="1409700"/>
            </a:xfrm>
          </p:grpSpPr>
          <p:pic>
            <p:nvPicPr>
              <p:cNvPr id="20" name="object 9" descr="five colorful hearts - fcsn logo">
                <a:extLst>
                  <a:ext uri="{FF2B5EF4-FFF2-40B4-BE49-F238E27FC236}">
                    <a16:creationId xmlns:a16="http://schemas.microsoft.com/office/drawing/2014/main" id="{7834E8B1-D49B-2837-2E7B-D8A3D2695D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4949" y="8877300"/>
                <a:ext cx="1028699" cy="1028699"/>
              </a:xfrm>
              <a:prstGeom prst="rect">
                <a:avLst/>
              </a:prstGeom>
            </p:spPr>
          </p:pic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id="{3658630F-8E26-ED6C-517A-EB1435370012}"/>
                  </a:ext>
                </a:extLst>
              </p:cNvPr>
              <p:cNvSpPr/>
              <p:nvPr/>
            </p:nvSpPr>
            <p:spPr>
              <a:xfrm>
                <a:off x="0" y="9906000"/>
                <a:ext cx="1828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381000">
                    <a:moveTo>
                      <a:pt x="0" y="380999"/>
                    </a:move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380999"/>
                    </a:lnTo>
                    <a:lnTo>
                      <a:pt x="0" y="380999"/>
                    </a:lnTo>
                    <a:close/>
                  </a:path>
                </a:pathLst>
              </a:custGeom>
              <a:solidFill>
                <a:srgbClr val="164F8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22" name="object 11">
                <a:extLst>
                  <a:ext uri="{FF2B5EF4-FFF2-40B4-BE49-F238E27FC236}">
                    <a16:creationId xmlns:a16="http://schemas.microsoft.com/office/drawing/2014/main" id="{B9F54AA8-458A-7447-2E20-31FC7C75FBDD}"/>
                  </a:ext>
                </a:extLst>
              </p:cNvPr>
              <p:cNvPicPr>
                <a:picLocks noGrp="1" noRot="1" noMove="1" noResize="1" noEditPoints="1" noAdjustHandles="1" noChangeArrowheads="1" noChangeShapeType="1" noCrop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70487" y="10019104"/>
                <a:ext cx="161924" cy="168126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DD98F4BF-7024-14C0-84DF-358477265A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576277" y="9999425"/>
              <a:ext cx="3900170" cy="18402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NEEDS,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202</a:t>
              </a:r>
              <a:r>
                <a:rPr lang="en-US"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</a:t>
              </a:r>
              <a:endParaRPr sz="1100" dirty="0">
                <a:latin typeface="Arial"/>
                <a:cs typeface="Arial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88B3F9-2AB3-6DFD-8C47-15BC5B07065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38100"/>
            <a:ext cx="7717536" cy="9880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89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CSN Full Blue Right Image 2">
    <p:bg>
      <p:bgPr>
        <a:solidFill>
          <a:srgbClr val="F5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116CAF-CBC8-3F3A-30AC-2FEEC4A020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9858504" y="39195"/>
            <a:ext cx="8412480" cy="85333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4D9AEA-C597-9BCF-4D18-206EE430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grpSp>
          <p:nvGrpSpPr>
            <p:cNvPr id="13" name="object 8">
              <a:extLst>
                <a:ext uri="{FF2B5EF4-FFF2-40B4-BE49-F238E27FC236}">
                  <a16:creationId xmlns:a16="http://schemas.microsoft.com/office/drawing/2014/main" id="{DC5CA06D-7234-CD72-8EBD-BFD3DF097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8877300"/>
              <a:ext cx="18288000" cy="1409700"/>
              <a:chOff x="0" y="8877300"/>
              <a:chExt cx="18288000" cy="1409700"/>
            </a:xfrm>
          </p:grpSpPr>
          <p:pic>
            <p:nvPicPr>
              <p:cNvPr id="15" name="object 9" descr="five colorful hearts - fcsn logo">
                <a:extLst>
                  <a:ext uri="{FF2B5EF4-FFF2-40B4-BE49-F238E27FC236}">
                    <a16:creationId xmlns:a16="http://schemas.microsoft.com/office/drawing/2014/main" id="{B6EDF5F2-E8A6-CB2D-D1E9-C19E96AE8E4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4949" y="8877300"/>
                <a:ext cx="1028699" cy="1028699"/>
              </a:xfrm>
              <a:prstGeom prst="rect">
                <a:avLst/>
              </a:prstGeom>
            </p:spPr>
          </p:pic>
          <p:sp>
            <p:nvSpPr>
              <p:cNvPr id="16" name="object 10">
                <a:extLst>
                  <a:ext uri="{FF2B5EF4-FFF2-40B4-BE49-F238E27FC236}">
                    <a16:creationId xmlns:a16="http://schemas.microsoft.com/office/drawing/2014/main" id="{4348B75A-E050-74A9-7714-FEB1BBA89BB2}"/>
                  </a:ext>
                </a:extLst>
              </p:cNvPr>
              <p:cNvSpPr/>
              <p:nvPr/>
            </p:nvSpPr>
            <p:spPr>
              <a:xfrm>
                <a:off x="0" y="9906000"/>
                <a:ext cx="1828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381000">
                    <a:moveTo>
                      <a:pt x="0" y="380999"/>
                    </a:move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380999"/>
                    </a:lnTo>
                    <a:lnTo>
                      <a:pt x="0" y="380999"/>
                    </a:lnTo>
                    <a:close/>
                  </a:path>
                </a:pathLst>
              </a:custGeom>
              <a:solidFill>
                <a:srgbClr val="164F8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7" name="object 11">
                <a:extLst>
                  <a:ext uri="{FF2B5EF4-FFF2-40B4-BE49-F238E27FC236}">
                    <a16:creationId xmlns:a16="http://schemas.microsoft.com/office/drawing/2014/main" id="{7E8C0AD6-183D-6594-3DF4-4BC2505B324B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70487" y="10019104"/>
                <a:ext cx="161924" cy="168126"/>
              </a:xfrm>
              <a:prstGeom prst="rect">
                <a:avLst/>
              </a:prstGeom>
            </p:spPr>
          </p:pic>
        </p:grp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EC29EF41-0F64-FD74-555F-EA60DB1E3449}"/>
                </a:ext>
              </a:extLst>
            </p:cNvPr>
            <p:cNvSpPr txBox="1"/>
            <p:nvPr/>
          </p:nvSpPr>
          <p:spPr>
            <a:xfrm>
              <a:off x="7576277" y="9999425"/>
              <a:ext cx="3900170" cy="18402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NEEDS,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202</a:t>
              </a:r>
              <a:r>
                <a:rPr lang="en-US"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88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SN Full White Image Bottom">
    <p:bg>
      <p:bgPr>
        <a:solidFill>
          <a:srgbClr val="F5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609CA5-27BC-CB4C-BB02-AE01E608BDA3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0" y="5575934"/>
            <a:ext cx="182880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object 9" descr="five colorful hearts - fcsn logo">
            <a:extLst>
              <a:ext uri="{FF2B5EF4-FFF2-40B4-BE49-F238E27FC236}">
                <a16:creationId xmlns:a16="http://schemas.microsoft.com/office/drawing/2014/main" id="{1D21ED42-51DE-9D78-DFF7-6009FB25E1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4949" y="8877300"/>
            <a:ext cx="1028699" cy="1028699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2AA54DA4-6690-6591-8839-B40312CBC3A1}"/>
              </a:ext>
            </a:extLst>
          </p:cNvPr>
          <p:cNvSpPr/>
          <p:nvPr/>
        </p:nvSpPr>
        <p:spPr>
          <a:xfrm>
            <a:off x="0" y="9906000"/>
            <a:ext cx="18288000" cy="381000"/>
          </a:xfrm>
          <a:custGeom>
            <a:avLst/>
            <a:gdLst/>
            <a:ahLst/>
            <a:cxnLst/>
            <a:rect l="l" t="t" r="r" b="b"/>
            <a:pathLst>
              <a:path w="18288000" h="381000">
                <a:moveTo>
                  <a:pt x="0" y="380999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380999"/>
                </a:lnTo>
                <a:lnTo>
                  <a:pt x="0" y="380999"/>
                </a:lnTo>
                <a:close/>
              </a:path>
            </a:pathLst>
          </a:custGeom>
          <a:solidFill>
            <a:srgbClr val="164F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10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CSN Full White No Image ">
    <p:bg>
      <p:bgPr>
        <a:solidFill>
          <a:srgbClr val="F5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9" descr="five colorful hearts - fcsn logo">
            <a:extLst>
              <a:ext uri="{FF2B5EF4-FFF2-40B4-BE49-F238E27FC236}">
                <a16:creationId xmlns:a16="http://schemas.microsoft.com/office/drawing/2014/main" id="{1D21ED42-51DE-9D78-DFF7-6009FB25E1A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4949" y="8877300"/>
            <a:ext cx="1028699" cy="1028699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2AA54DA4-6690-6591-8839-B40312CBC3A1}"/>
              </a:ext>
            </a:extLst>
          </p:cNvPr>
          <p:cNvSpPr/>
          <p:nvPr/>
        </p:nvSpPr>
        <p:spPr>
          <a:xfrm>
            <a:off x="0" y="9906000"/>
            <a:ext cx="18288000" cy="381000"/>
          </a:xfrm>
          <a:custGeom>
            <a:avLst/>
            <a:gdLst/>
            <a:ahLst/>
            <a:cxnLst/>
            <a:rect l="l" t="t" r="r" b="b"/>
            <a:pathLst>
              <a:path w="18288000" h="381000">
                <a:moveTo>
                  <a:pt x="0" y="380999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380999"/>
                </a:lnTo>
                <a:lnTo>
                  <a:pt x="0" y="380999"/>
                </a:lnTo>
                <a:close/>
              </a:path>
            </a:pathLst>
          </a:custGeom>
          <a:solidFill>
            <a:srgbClr val="164F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0487" y="10019104"/>
            <a:ext cx="161924" cy="168126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576277" y="9999425"/>
            <a:ext cx="390017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30" dirty="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55" dirty="0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1100" b="1" spc="-20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1100" b="1" spc="-15" dirty="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1100" b="1" spc="20" dirty="0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1100" b="1" spc="20" dirty="0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DD9B54A-EFA2-9137-8B9E-C8E8D87F75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2" y="495301"/>
            <a:ext cx="8477248" cy="899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4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191996-2216-6BCA-0D27-6FD88E74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8877300"/>
            <a:ext cx="18288000" cy="1409700"/>
            <a:chOff x="0" y="8877300"/>
            <a:chExt cx="18288000" cy="1409700"/>
          </a:xfrm>
        </p:grpSpPr>
        <p:grpSp>
          <p:nvGrpSpPr>
            <p:cNvPr id="9" name="object 8">
              <a:extLst>
                <a:ext uri="{FF2B5EF4-FFF2-40B4-BE49-F238E27FC236}">
                  <a16:creationId xmlns:a16="http://schemas.microsoft.com/office/drawing/2014/main" id="{98F46BCF-4358-1265-52C8-2587F9C1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8877300"/>
              <a:ext cx="18288000" cy="1409700"/>
              <a:chOff x="0" y="8877300"/>
              <a:chExt cx="18288000" cy="1409700"/>
            </a:xfrm>
          </p:grpSpPr>
          <p:pic>
            <p:nvPicPr>
              <p:cNvPr id="11" name="object 9" descr="five colorful hearts - fcsn logo">
                <a:extLst>
                  <a:ext uri="{FF2B5EF4-FFF2-40B4-BE49-F238E27FC236}">
                    <a16:creationId xmlns:a16="http://schemas.microsoft.com/office/drawing/2014/main" id="{77EB4275-709F-2FE4-6177-A7CDBA59F41E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6744949" y="8877300"/>
                <a:ext cx="1028699" cy="1028699"/>
              </a:xfrm>
              <a:prstGeom prst="rect">
                <a:avLst/>
              </a:prstGeom>
            </p:spPr>
          </p:pic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525CA626-5E81-ECA9-10CE-55B3F807DA6C}"/>
                  </a:ext>
                </a:extLst>
              </p:cNvPr>
              <p:cNvSpPr/>
              <p:nvPr/>
            </p:nvSpPr>
            <p:spPr>
              <a:xfrm>
                <a:off x="0" y="9906000"/>
                <a:ext cx="1828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381000">
                    <a:moveTo>
                      <a:pt x="0" y="380999"/>
                    </a:move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380999"/>
                    </a:lnTo>
                    <a:lnTo>
                      <a:pt x="0" y="380999"/>
                    </a:lnTo>
                    <a:close/>
                  </a:path>
                </a:pathLst>
              </a:custGeom>
              <a:solidFill>
                <a:srgbClr val="164F8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13" name="object 11">
                <a:extLst>
                  <a:ext uri="{FF2B5EF4-FFF2-40B4-BE49-F238E27FC236}">
                    <a16:creationId xmlns:a16="http://schemas.microsoft.com/office/drawing/2014/main" id="{C10E7FD1-F4E5-7B0E-1297-BC7AFB7D3153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7070487" y="10019104"/>
                <a:ext cx="161924" cy="168126"/>
              </a:xfrm>
              <a:prstGeom prst="rect">
                <a:avLst/>
              </a:prstGeom>
            </p:spPr>
          </p:pic>
        </p:grpSp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774F2193-47CC-C286-E747-C6A88C25E46C}"/>
                </a:ext>
              </a:extLst>
            </p:cNvPr>
            <p:cNvSpPr txBox="1"/>
            <p:nvPr/>
          </p:nvSpPr>
          <p:spPr>
            <a:xfrm>
              <a:off x="7576277" y="9999425"/>
              <a:ext cx="3900170" cy="184024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10" dirty="0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30" dirty="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55" dirty="0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1100" b="1" spc="-20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-35" dirty="0">
                  <a:solidFill>
                    <a:srgbClr val="F5FAF5"/>
                  </a:solidFill>
                  <a:latin typeface="Arial"/>
                  <a:cs typeface="Arial"/>
                </a:rPr>
                <a:t>NEEDS,</a:t>
              </a:r>
              <a:r>
                <a:rPr sz="1100" b="1" spc="-15" dirty="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202</a:t>
              </a:r>
              <a:r>
                <a:rPr lang="en-US" sz="1100" b="1" spc="20" dirty="0">
                  <a:solidFill>
                    <a:srgbClr val="F5FAF5"/>
                  </a:solidFill>
                  <a:latin typeface="Arial"/>
                  <a:cs typeface="Arial"/>
                </a:rPr>
                <a:t>2</a:t>
              </a:r>
              <a:endParaRPr sz="11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4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9" r:id="rId2"/>
    <p:sldLayoutId id="2147483731" r:id="rId3"/>
    <p:sldLayoutId id="2147483730" r:id="rId4"/>
    <p:sldLayoutId id="2147483732" r:id="rId5"/>
    <p:sldLayoutId id="2147483684" r:id="rId6"/>
    <p:sldLayoutId id="2147483718" r:id="rId7"/>
    <p:sldLayoutId id="2147483674" r:id="rId8"/>
    <p:sldLayoutId id="2147483693" r:id="rId9"/>
    <p:sldLayoutId id="2147483678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75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4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37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21980"/>
      </p:ext>
    </p:extLst>
  </p:cSld>
  <p:clrMapOvr>
    <a:masterClrMapping/>
  </p:clrMapOvr>
</p:sld>
</file>

<file path=ppt/theme/theme1.xml><?xml version="1.0" encoding="utf-8"?>
<a:theme xmlns:a="http://schemas.openxmlformats.org/drawingml/2006/main" name="FCSN Template w/o Text Boxes">
  <a:themeElements>
    <a:clrScheme name="Custom 1">
      <a:dk1>
        <a:srgbClr val="164F85"/>
      </a:dk1>
      <a:lt1>
        <a:srgbClr val="F5FBF6"/>
      </a:lt1>
      <a:dk2>
        <a:srgbClr val="555555"/>
      </a:dk2>
      <a:lt2>
        <a:srgbClr val="F5FBF6"/>
      </a:lt2>
      <a:accent1>
        <a:srgbClr val="164F85"/>
      </a:accent1>
      <a:accent2>
        <a:srgbClr val="555555"/>
      </a:accent2>
      <a:accent3>
        <a:srgbClr val="F5FBF6"/>
      </a:accent3>
      <a:accent4>
        <a:srgbClr val="164F85"/>
      </a:accent4>
      <a:accent5>
        <a:srgbClr val="555555"/>
      </a:accent5>
      <a:accent6>
        <a:srgbClr val="F5FBF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1</Words>
  <Application>Microsoft Office PowerPoint</Application>
  <PresentationFormat>Custom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Verdana</vt:lpstr>
      <vt:lpstr>FCSN Template w/o Text Boxes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FCSN'21 PRESENTATION</dc:title>
  <dc:creator>Ivone Rego-Cass</dc:creator>
  <cp:keywords>DAErT8Z-9mk,BADKNPeZS44</cp:keywords>
  <cp:lastModifiedBy>Ivone Rego-Cass</cp:lastModifiedBy>
  <cp:revision>70</cp:revision>
  <dcterms:created xsi:type="dcterms:W3CDTF">2021-09-28T20:42:16Z</dcterms:created>
  <dcterms:modified xsi:type="dcterms:W3CDTF">2022-11-16T20:04:16Z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2021-09-28T00:00:00Z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2021-09-28T00:00:00Z</vt:filetime>
  </property>
</Properties>
</file>